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8"/>
  </p:notesMasterIdLst>
  <p:sldIdLst>
    <p:sldId id="330" r:id="rId7"/>
    <p:sldId id="404" r:id="rId8"/>
    <p:sldId id="405" r:id="rId9"/>
    <p:sldId id="407" r:id="rId10"/>
    <p:sldId id="413" r:id="rId11"/>
    <p:sldId id="415" r:id="rId12"/>
    <p:sldId id="372" r:id="rId13"/>
    <p:sldId id="414" r:id="rId14"/>
    <p:sldId id="417" r:id="rId15"/>
    <p:sldId id="416" r:id="rId16"/>
    <p:sldId id="41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70" autoAdjust="0"/>
    <p:restoredTop sz="84738" autoAdjust="0"/>
  </p:normalViewPr>
  <p:slideViewPr>
    <p:cSldViewPr snapToGrid="0" snapToObjects="1">
      <p:cViewPr varScale="1">
        <p:scale>
          <a:sx n="88" d="100"/>
          <a:sy n="88" d="100"/>
        </p:scale>
        <p:origin x="90" y="138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89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0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601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68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32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t-cse-6040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4"/>
            <a:ext cx="6975413" cy="2693649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Overall Course and Data Analysis in Python Bootcamp Introductions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929" y="4976602"/>
            <a:ext cx="6795913" cy="966998"/>
          </a:xfrm>
        </p:spPr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Overview – 1</a:t>
            </a:r>
            <a:r>
              <a:rPr lang="en-US" baseline="30000" dirty="0">
                <a:latin typeface="Helvetica Light" panose="020B0403020202020204" pitchFamily="34" charset="0"/>
              </a:rPr>
              <a:t>st</a:t>
            </a:r>
            <a:r>
              <a:rPr lang="en-US" dirty="0">
                <a:latin typeface="Helvetica Light" panose="020B0403020202020204" pitchFamily="34" charset="0"/>
              </a:rPr>
              <a:t> Session</a:t>
            </a: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548578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Conduct -- 4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4241"/>
            <a:ext cx="11430000" cy="5803035"/>
          </a:xfrm>
        </p:spPr>
        <p:txBody>
          <a:bodyPr>
            <a:normAutofit/>
          </a:bodyPr>
          <a:lstStyle/>
          <a:p>
            <a:r>
              <a:rPr lang="en-US" sz="3600" dirty="0"/>
              <a:t>Live Session Content</a:t>
            </a:r>
          </a:p>
          <a:p>
            <a:pPr lvl="1"/>
            <a:r>
              <a:rPr lang="en-US" sz="3200" dirty="0"/>
              <a:t>Theory, code syntax, and Data Analysis programming in Python.</a:t>
            </a:r>
          </a:p>
          <a:p>
            <a:pPr lvl="1"/>
            <a:r>
              <a:rPr lang="en-US" sz="3200" dirty="0"/>
              <a:t>Code application and putting the concepts/syntax together for solutions on the exam exercises.</a:t>
            </a:r>
          </a:p>
          <a:p>
            <a:pPr lvl="1"/>
            <a:r>
              <a:rPr lang="en-US" sz="3200" dirty="0"/>
              <a:t>Techniques for troubleshooting exercises on the exam.</a:t>
            </a:r>
          </a:p>
          <a:p>
            <a:pPr lvl="1"/>
            <a:r>
              <a:rPr lang="en-US" sz="3200" dirty="0"/>
              <a:t>TA Walkthroughs of prior semester exams, illustrating thought processes and solutions of exam exercises. </a:t>
            </a:r>
          </a:p>
          <a:p>
            <a:r>
              <a:rPr lang="en-US" sz="3600" b="1" dirty="0">
                <a:highlight>
                  <a:srgbClr val="00FF00"/>
                </a:highlight>
              </a:rPr>
              <a:t>Bottom line, all these sessions are designed to help the students to pass (and do well on) the exams.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39183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548578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4242"/>
            <a:ext cx="11430000" cy="5558590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Videos</a:t>
            </a:r>
          </a:p>
          <a:p>
            <a:pPr lvl="1"/>
            <a:r>
              <a:rPr lang="en-US" sz="3200" dirty="0"/>
              <a:t>Posted on Course Web Site and Piazza</a:t>
            </a:r>
          </a:p>
          <a:p>
            <a:pPr lvl="1"/>
            <a:r>
              <a:rPr lang="en-US" sz="3200" dirty="0"/>
              <a:t>Current and prior semester Bootcamp content.</a:t>
            </a:r>
          </a:p>
          <a:p>
            <a:r>
              <a:rPr lang="en-US" sz="3600" dirty="0"/>
              <a:t>Bootcamp GitHub -- </a:t>
            </a:r>
            <a:r>
              <a:rPr lang="en-US" sz="3200" dirty="0"/>
              <a:t>Public repositories</a:t>
            </a:r>
          </a:p>
          <a:p>
            <a:pPr lvl="1"/>
            <a:r>
              <a:rPr lang="en-US" sz="3200" dirty="0">
                <a:hlinkClick r:id="rId3"/>
              </a:rPr>
              <a:t>https://github.com/gt-cse-6040</a:t>
            </a:r>
            <a:endParaRPr lang="en-US" sz="3200" dirty="0"/>
          </a:p>
          <a:p>
            <a:pPr lvl="1"/>
            <a:r>
              <a:rPr lang="en-US" sz="3200" dirty="0"/>
              <a:t>Contains working and final versions of all Bootcamp materials.</a:t>
            </a:r>
          </a:p>
          <a:p>
            <a:pPr lvl="1"/>
            <a:r>
              <a:rPr lang="en-US" sz="3200" dirty="0"/>
              <a:t>Students are welcome to access the repository in read only mode.</a:t>
            </a:r>
          </a:p>
          <a:p>
            <a:r>
              <a:rPr lang="en-US" sz="3600" dirty="0"/>
              <a:t>Colab NBs</a:t>
            </a:r>
          </a:p>
          <a:p>
            <a:pPr lvl="1"/>
            <a:r>
              <a:rPr lang="en-US" sz="3200" dirty="0"/>
              <a:t>Part of GitHub site.</a:t>
            </a:r>
          </a:p>
          <a:p>
            <a:pPr lvl="1"/>
            <a:r>
              <a:rPr lang="en-US" sz="3200" dirty="0"/>
              <a:t>Class-developed content, not for grading.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26308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1647"/>
            <a:ext cx="11430000" cy="5805631"/>
          </a:xfrm>
        </p:spPr>
        <p:txBody>
          <a:bodyPr>
            <a:normAutofit/>
          </a:bodyPr>
          <a:lstStyle/>
          <a:p>
            <a:r>
              <a:rPr lang="en-US" sz="3600" dirty="0"/>
              <a:t>Course Introduction – Professor Richard </a:t>
            </a:r>
            <a:r>
              <a:rPr lang="en-US" sz="3600" dirty="0" err="1"/>
              <a:t>Vuduc</a:t>
            </a:r>
            <a:endParaRPr lang="en-US" sz="3600" dirty="0"/>
          </a:p>
          <a:p>
            <a:r>
              <a:rPr lang="en-US" sz="3600" dirty="0"/>
              <a:t>Introduction of Data Analysis in Python Bootcamp Series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4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Purpose of the Data Analysis in Python Bootcamp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10653"/>
            <a:ext cx="11430000" cy="5646625"/>
          </a:xfrm>
        </p:spPr>
        <p:txBody>
          <a:bodyPr>
            <a:normAutofit/>
          </a:bodyPr>
          <a:lstStyle/>
          <a:p>
            <a:r>
              <a:rPr lang="en-US" sz="3600" dirty="0"/>
              <a:t>Introduce and demonstrate Python data analysis techniques, approaches, and methodologies to help the students </a:t>
            </a:r>
            <a:r>
              <a:rPr lang="en-US" sz="3600" b="1" dirty="0">
                <a:solidFill>
                  <a:srgbClr val="FF0000"/>
                </a:solidFill>
              </a:rPr>
              <a:t>pass the course exams </a:t>
            </a:r>
            <a:r>
              <a:rPr lang="en-US" sz="3600" dirty="0"/>
              <a:t>.</a:t>
            </a:r>
          </a:p>
          <a:p>
            <a:r>
              <a:rPr lang="en-US" sz="3600" dirty="0"/>
              <a:t>Some of the steps are specific to this class and its tools, but they can be generalized to other scenarios and toolsets.</a:t>
            </a:r>
          </a:p>
          <a:p>
            <a:r>
              <a:rPr lang="en-US" sz="3600" dirty="0"/>
              <a:t>The Bootcamp is NOT to help with specific homework notebook problems. Piazza and the Notebook Office Hours sessions (on Thursdays) are for that.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75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Purpose of the Bootcamp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10653"/>
            <a:ext cx="11430000" cy="5646625"/>
          </a:xfrm>
        </p:spPr>
        <p:txBody>
          <a:bodyPr>
            <a:normAutofit/>
          </a:bodyPr>
          <a:lstStyle/>
          <a:p>
            <a:r>
              <a:rPr lang="en-US" sz="3600" dirty="0"/>
              <a:t>The Bootcamp is intended for students who may not have a rigorous programming background.</a:t>
            </a:r>
          </a:p>
          <a:p>
            <a:r>
              <a:rPr lang="en-US" sz="3600" dirty="0"/>
              <a:t>The Bootcamp covers topics that are helpful for the students in passing (and doing well) on the exams, and that are not part of the formal class materials.</a:t>
            </a:r>
          </a:p>
          <a:p>
            <a:r>
              <a:rPr lang="en-US" sz="3600" b="1" dirty="0">
                <a:highlight>
                  <a:srgbClr val="FFFF00"/>
                </a:highlight>
              </a:rPr>
              <a:t>All Bootcamp sessions and materials are OPTIONAL, at each student’s discretion. There is no requirement to attend any sessions or watch any of the posted videos.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850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Should I Attend the Bootcamp?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82053"/>
            <a:ext cx="11430000" cy="6075947"/>
          </a:xfrm>
        </p:spPr>
        <p:txBody>
          <a:bodyPr>
            <a:normAutofit/>
          </a:bodyPr>
          <a:lstStyle/>
          <a:p>
            <a:r>
              <a:rPr lang="en-US" sz="3600" dirty="0"/>
              <a:t>Each student must decide for themselves whether attending the Bootcamp (or watching the Bootcamp session videos) would be helpful for them.</a:t>
            </a:r>
          </a:p>
          <a:p>
            <a:r>
              <a:rPr lang="en-US" sz="3600" dirty="0"/>
              <a:t>We have provided a self assessment notebook available from the Bootcamp Information page of the course web site for students to go through.</a:t>
            </a:r>
          </a:p>
          <a:p>
            <a:r>
              <a:rPr lang="en-US" sz="3600" dirty="0"/>
              <a:t>The self assessment notebook is designed to help students in making this decision.</a:t>
            </a:r>
          </a:p>
          <a:p>
            <a:r>
              <a:rPr lang="en-US" sz="3600" dirty="0"/>
              <a:t>The self assessment notebook is OPTIONAL and is NOT GRADED.</a:t>
            </a:r>
          </a:p>
        </p:txBody>
      </p:sp>
    </p:spTree>
    <p:extLst>
      <p:ext uri="{BB962C8B-B14F-4D97-AF65-F5344CB8AC3E}">
        <p14:creationId xmlns:p14="http://schemas.microsoft.com/office/powerpoint/2010/main" val="3616202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Should I Attend the Bootcamp? -- 2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82053"/>
            <a:ext cx="11430000" cy="6075947"/>
          </a:xfrm>
        </p:spPr>
        <p:txBody>
          <a:bodyPr>
            <a:normAutofit/>
          </a:bodyPr>
          <a:lstStyle/>
          <a:p>
            <a:r>
              <a:rPr lang="en-US" sz="3600" dirty="0"/>
              <a:t>Bootcamp Attendance Decision for each student steps.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 dirty="0"/>
              <a:t>Review the Self Assessment page on Canvas/edX and on the course web site.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 dirty="0"/>
              <a:t>Work through the Self Assessment notebook on Google Colab, adhering to the time restriction specified.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 dirty="0"/>
              <a:t>Was I able to successfully complete the notebook in the recommended time?</a:t>
            </a:r>
          </a:p>
          <a:p>
            <a:pPr lvl="2"/>
            <a:r>
              <a:rPr lang="en-US" sz="2800" dirty="0">
                <a:highlight>
                  <a:srgbClr val="00FF00"/>
                </a:highlight>
              </a:rPr>
              <a:t>YES – I probably do not need to attend the Bootcamp.</a:t>
            </a:r>
          </a:p>
          <a:p>
            <a:pPr lvl="2"/>
            <a:r>
              <a:rPr lang="en-US" sz="2800" dirty="0">
                <a:highlight>
                  <a:srgbClr val="00FF00"/>
                </a:highlight>
              </a:rPr>
              <a:t>NO   -- I should consider attending the Bootcamp and/or viewing the Bootcamp materials.</a:t>
            </a:r>
          </a:p>
        </p:txBody>
      </p:sp>
    </p:spTree>
    <p:extLst>
      <p:ext uri="{BB962C8B-B14F-4D97-AF65-F5344CB8AC3E}">
        <p14:creationId xmlns:p14="http://schemas.microsoft.com/office/powerpoint/2010/main" val="978167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548578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4241"/>
            <a:ext cx="11430000" cy="5803035"/>
          </a:xfrm>
        </p:spPr>
        <p:txBody>
          <a:bodyPr>
            <a:normAutofit/>
          </a:bodyPr>
          <a:lstStyle/>
          <a:p>
            <a:r>
              <a:rPr lang="en-US" sz="3600" dirty="0"/>
              <a:t>Bootcamp schedules and session topics are the course web site, under the Bootcamp tab.</a:t>
            </a:r>
          </a:p>
          <a:p>
            <a:r>
              <a:rPr lang="en-US" sz="3600" dirty="0"/>
              <a:t>Zoom link for all Bootcamp sessions is posted in the O/MSA Piazza post, for the Bootcamp. </a:t>
            </a:r>
          </a:p>
          <a:p>
            <a:r>
              <a:rPr lang="en-US" sz="3600" dirty="0"/>
              <a:t>The live Bootcamp sessions are only available for the O/MSA students.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07851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548578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Conduct –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4241"/>
            <a:ext cx="11430000" cy="5803035"/>
          </a:xfrm>
        </p:spPr>
        <p:txBody>
          <a:bodyPr>
            <a:normAutofit/>
          </a:bodyPr>
          <a:lstStyle/>
          <a:p>
            <a:r>
              <a:rPr lang="en-US" sz="4000" dirty="0"/>
              <a:t>Additional materials from any live session, that are created during the session and not posted on the course web site, will be published in the Bootcamp Piazza post.</a:t>
            </a:r>
          </a:p>
          <a:p>
            <a:r>
              <a:rPr lang="en-US" sz="4000" dirty="0"/>
              <a:t>Any required announcements will be posted in the Bootcamp pinned Piazza post (both OMSA and VMM).</a:t>
            </a:r>
          </a:p>
          <a:p>
            <a:endParaRPr lang="en-US" sz="40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66699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548578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Conduct -- 3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4241"/>
            <a:ext cx="11430000" cy="5803035"/>
          </a:xfrm>
        </p:spPr>
        <p:txBody>
          <a:bodyPr>
            <a:normAutofit/>
          </a:bodyPr>
          <a:lstStyle/>
          <a:p>
            <a:r>
              <a:rPr lang="en-US" sz="3600" dirty="0"/>
              <a:t>All Bootcamp sessions will be recorded, with the videos posted on Piazza, for students who are not able to attend the live sessions. </a:t>
            </a:r>
          </a:p>
          <a:p>
            <a:r>
              <a:rPr lang="en-US" sz="3600" dirty="0"/>
              <a:t>The recordings will be posted in both O/MSA and VMM Piazzas.</a:t>
            </a:r>
          </a:p>
          <a:p>
            <a:pPr lvl="1"/>
            <a:r>
              <a:rPr lang="en-US" sz="2800" dirty="0"/>
              <a:t>The video for each session will be posted within 24 hours of the session end.</a:t>
            </a:r>
          </a:p>
          <a:p>
            <a:pPr lvl="1"/>
            <a:r>
              <a:rPr lang="en-US" sz="2800" dirty="0"/>
              <a:t>For VMM, we must ensure that all personally-identifiable information (FERPA) has been removed or obscured, so posting there may take an extra day.</a:t>
            </a:r>
          </a:p>
        </p:txBody>
      </p:sp>
    </p:spTree>
    <p:extLst>
      <p:ext uri="{BB962C8B-B14F-4D97-AF65-F5344CB8AC3E}">
        <p14:creationId xmlns:p14="http://schemas.microsoft.com/office/powerpoint/2010/main" val="161310065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50B3C7-5CF9-4313-AC40-80052A3B5180}">
  <ds:schemaRefs>
    <ds:schemaRef ds:uri="http://purl.org/dc/dcmitype/"/>
    <ds:schemaRef ds:uri="http://schemas.openxmlformats.org/package/2006/metadata/core-properties"/>
    <ds:schemaRef ds:uri="http://purl.org/dc/terms/"/>
    <ds:schemaRef ds:uri="http://www.w3.org/XML/1998/namespace"/>
    <ds:schemaRef ds:uri="a6556677-8777-4dc9-bde5-319ad1a2900e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2381</TotalTime>
  <Words>707</Words>
  <Application>Microsoft Office PowerPoint</Application>
  <PresentationFormat>Widescreen</PresentationFormat>
  <Paragraphs>60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Helvetica</vt:lpstr>
      <vt:lpstr>Helvetica Light</vt:lpstr>
      <vt:lpstr>Roboto</vt:lpstr>
      <vt:lpstr>Roboto Condensed Light</vt:lpstr>
      <vt:lpstr>Custom Design</vt:lpstr>
      <vt:lpstr>1_Custom Design</vt:lpstr>
      <vt:lpstr>2_Custom Design</vt:lpstr>
      <vt:lpstr>CSE 6040/x Overall Course and Data Analysis in Python Bootcamp Introductions</vt:lpstr>
      <vt:lpstr>Agenda</vt:lpstr>
      <vt:lpstr>Purpose of the Data Analysis in Python Bootcamp</vt:lpstr>
      <vt:lpstr>Purpose of the Bootcamp</vt:lpstr>
      <vt:lpstr>Should I Attend the Bootcamp?</vt:lpstr>
      <vt:lpstr>Should I Attend the Bootcamp? -- 2</vt:lpstr>
      <vt:lpstr>Bootcamp Conduct</vt:lpstr>
      <vt:lpstr>Bootcamp Conduct – 2</vt:lpstr>
      <vt:lpstr>Bootcamp Conduct -- 3</vt:lpstr>
      <vt:lpstr>Bootcamp Conduct -- 4</vt:lpstr>
      <vt:lpstr>Bootcamp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Heckel, Lawrence</cp:lastModifiedBy>
  <cp:revision>377</cp:revision>
  <dcterms:created xsi:type="dcterms:W3CDTF">2016-03-09T16:46:53Z</dcterms:created>
  <dcterms:modified xsi:type="dcterms:W3CDTF">2025-03-13T00:19:19Z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